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60" r:id="rId3"/>
    <p:sldId id="315" r:id="rId4"/>
    <p:sldId id="280" r:id="rId5"/>
    <p:sldId id="282" r:id="rId6"/>
    <p:sldId id="288" r:id="rId7"/>
    <p:sldId id="293" r:id="rId8"/>
    <p:sldId id="307" r:id="rId9"/>
    <p:sldId id="298" r:id="rId10"/>
    <p:sldId id="317" r:id="rId11"/>
    <p:sldId id="306" r:id="rId12"/>
    <p:sldId id="310" r:id="rId13"/>
    <p:sldId id="312" r:id="rId14"/>
    <p:sldId id="290" r:id="rId15"/>
    <p:sldId id="295" r:id="rId16"/>
    <p:sldId id="299" r:id="rId17"/>
    <p:sldId id="314" r:id="rId18"/>
    <p:sldId id="313" r:id="rId19"/>
    <p:sldId id="301" r:id="rId20"/>
    <p:sldId id="308" r:id="rId21"/>
    <p:sldId id="309" r:id="rId22"/>
    <p:sldId id="303" r:id="rId23"/>
    <p:sldId id="305" r:id="rId24"/>
    <p:sldId id="294" r:id="rId25"/>
    <p:sldId id="31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E35F6-D000-4EFC-864C-7CFE22A55E4E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47FE9-5EBD-455F-B9E4-96C6AE53C0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6752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Vroeger: voorbeeld hernia of meniscus (1 week, nu zelfde dag naar huis)</a:t>
            </a:r>
          </a:p>
          <a:p>
            <a:r>
              <a:rPr lang="nl-NL" dirty="0"/>
              <a:t>Vo2 max indicatie conditieniveau</a:t>
            </a:r>
          </a:p>
          <a:p>
            <a:r>
              <a:rPr lang="nl-NL" dirty="0"/>
              <a:t>Beweegklimaat ziekenhuis: oefeningen op scherm, niet alsmaar op bed liggen.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47FE9-5EBD-455F-B9E4-96C6AE53C08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9547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Screening: </a:t>
            </a:r>
            <a:r>
              <a:rPr lang="nl-NL" dirty="0" err="1"/>
              <a:t>Sarc</a:t>
            </a:r>
            <a:r>
              <a:rPr lang="nl-NL" dirty="0"/>
              <a:t>-F</a:t>
            </a:r>
          </a:p>
          <a:p>
            <a:r>
              <a:rPr lang="nl-NL" dirty="0"/>
              <a:t>Diagnostiek: handknijpkracht, zit-sta test, BIA, TUG, SPPB, loopsnelheid, 400 meter looptest.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47FE9-5EBD-455F-B9E4-96C6AE53C08A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26938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Uitleggen dat je hoopt enkele handvatten te hebben gegeven om de bovenste lijn te kunnen volgen.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47FE9-5EBD-455F-B9E4-96C6AE53C08A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24628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DE8-06E8-4C41-A2EB-FE7AB2C6027F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97F-13D0-4849-8EFB-F92FBA502687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850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DE8-06E8-4C41-A2EB-FE7AB2C6027F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97F-13D0-4849-8EFB-F92FBA50268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0557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DE8-06E8-4C41-A2EB-FE7AB2C6027F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97F-13D0-4849-8EFB-F92FBA50268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14894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DE8-06E8-4C41-A2EB-FE7AB2C6027F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97F-13D0-4849-8EFB-F92FBA50268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1792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DE8-06E8-4C41-A2EB-FE7AB2C6027F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97F-13D0-4849-8EFB-F92FBA502687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881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DE8-06E8-4C41-A2EB-FE7AB2C6027F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97F-13D0-4849-8EFB-F92FBA50268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7903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DE8-06E8-4C41-A2EB-FE7AB2C6027F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97F-13D0-4849-8EFB-F92FBA50268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98692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DE8-06E8-4C41-A2EB-FE7AB2C6027F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97F-13D0-4849-8EFB-F92FBA50268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0593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DE8-06E8-4C41-A2EB-FE7AB2C6027F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97F-13D0-4849-8EFB-F92FBA50268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9892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937DE8-06E8-4C41-A2EB-FE7AB2C6027F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7C397F-13D0-4849-8EFB-F92FBA50268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4364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DE8-06E8-4C41-A2EB-FE7AB2C6027F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97F-13D0-4849-8EFB-F92FBA50268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94889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937DE8-06E8-4C41-A2EB-FE7AB2C6027F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7C397F-13D0-4849-8EFB-F92FBA502687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24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2DC604D-DF15-439D-A8EC-93C00EA875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kracht van spieren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518DE529-3DE3-4BBD-8BFB-5FEF000C59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28-09-2020</a:t>
            </a:r>
          </a:p>
        </p:txBody>
      </p:sp>
    </p:spTree>
    <p:extLst>
      <p:ext uri="{BB962C8B-B14F-4D97-AF65-F5344CB8AC3E}">
        <p14:creationId xmlns="" xmlns:p14="http://schemas.microsoft.com/office/powerpoint/2010/main" val="89906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8FEF632-0769-480E-8CBF-3FCEF251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matig of zwaar intensief?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341B4CB-11A4-44E1-9A53-957DBE1A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2D248E3E-EAC2-4D73-A143-101CE1F38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6" y="1845734"/>
            <a:ext cx="7624689" cy="4259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456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11E2A17-DA2E-4A7D-B302-644490F5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Voldoen we aan de beweegnorm?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C6D41DB-EB30-401E-95F5-B781DB424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60-70 jaar: 44%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70-80 jaar: 33%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80+: 17%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99854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6C2CDC-202F-4633-B11C-AFABC8EC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1AEFA15-B719-4AF3-BDA4-B376453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6263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Plastisch &amp; dynamisch</a:t>
            </a:r>
          </a:p>
          <a:p>
            <a:r>
              <a:rPr lang="nl-NL" dirty="0"/>
              <a:t>- Continue turnover (afbraak-aanmaak): 1-2% per dag</a:t>
            </a:r>
          </a:p>
          <a:p>
            <a:r>
              <a:rPr lang="nl-NL" dirty="0"/>
              <a:t>- Gevoelig voor fysieke belasting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Verschil in eiwitmetabolisme jong-oud. </a:t>
            </a:r>
          </a:p>
          <a:p>
            <a:pPr marL="0" indent="0">
              <a:buNone/>
            </a:pPr>
            <a:r>
              <a:rPr lang="nl-NL" dirty="0"/>
              <a:t>- Voor ouderen en zieken moeilijker hun spiermassa te onderhouden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C0357AAE-8DAF-48E1-AE90-D3CDB33D3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43" y="521032"/>
            <a:ext cx="3905416" cy="29290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C318962E-758B-4EE8-8AF4-57A036D9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063" y="3561451"/>
            <a:ext cx="1827848" cy="254957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30FBCE5F-622D-444D-913D-883D268CD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01" y="3560224"/>
            <a:ext cx="2108462" cy="2552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27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rcopenie | Rogier Trompert Medical Art">
            <a:extLst>
              <a:ext uri="{FF2B5EF4-FFF2-40B4-BE49-F238E27FC236}">
                <a16:creationId xmlns="" xmlns:a16="http://schemas.microsoft.com/office/drawing/2014/main" id="{269A24FC-BE47-4558-9BE4-F76B18A64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50" y="2717639"/>
            <a:ext cx="3421301" cy="3421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88CD8D02-ADEB-4DAF-B345-A313551C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Afbraak spiermassa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C37E51F-4A58-4DA0-A740-1D6AFDCA2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Leeftijd gerelateerd (</a:t>
            </a:r>
            <a:r>
              <a:rPr lang="nl-NL" dirty="0" err="1"/>
              <a:t>sarcopenie</a:t>
            </a:r>
            <a:r>
              <a:rPr lang="nl-NL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Immobilisatie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Kanker / cachexie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COPD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Diabetes mellitus 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Cardiovasculaire ziekte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392ECD76-D626-4182-AC09-8C8CC7308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51" y="1845734"/>
            <a:ext cx="4061792" cy="2030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9975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C4D1072-2EFA-46FE-8346-49EF386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van te weinig spierkracht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9B4B5BF-82D4-4206-B935-259FC2D46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Groter risico op een val en daarmee botbreuken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Minder zelfstandigheid (b.v. opstaan &amp; traplopen)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Hart- en longziekten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Cognitieve achteruitgang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Kwetsbaarheid (fysiek, sociaal, psychisch)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Lagere kwaliteit van leven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Vaker langdurige zorg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Vroegtijdig overlijden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13267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8856E24-AD0D-4708-ADC5-F0BEAD48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Intermezzo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08CF64B-93BB-4AC0-951A-31749910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5x zo snel mogelijk opstaan en gaan zitten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Zorg voor voldoende ruimte en veiligheid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Zonder gebruik te maken van de armen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Indien niet haalbaar mogen de armen gebruikt worden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Indien 5x opstaan lastig: vanuit zit 5x linker/rechter knie strekken 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3B4E023F-774A-40D9-A937-F0FB230D6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04" y="1845734"/>
            <a:ext cx="4445000" cy="222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896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02EB543-4EBF-4D58-BC22-B43A529F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DBD8211-047E-4305-85E6-7CDD96237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Beschermen tegen de ontwikkeling van te weinig spierkracht/massa en de invaliditeit voordat deze kan ontstaan.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Voeding &amp; beweging: 1+1=3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Geheimen voor een lang, gezond en gelukkig leven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Ikigai</a:t>
            </a:r>
            <a:r>
              <a:rPr lang="nl-NL" dirty="0"/>
              <a:t>: </a:t>
            </a:r>
            <a:r>
              <a:rPr lang="nl-NL" b="0" i="0" dirty="0">
                <a:solidFill>
                  <a:srgbClr val="222222"/>
                </a:solidFill>
                <a:effectLst/>
              </a:rPr>
              <a:t>vrij vertaald dé reden waarom je 's ochtends met plezier je bed uit komt. </a:t>
            </a:r>
          </a:p>
          <a:p>
            <a:pPr marL="0" indent="0">
              <a:buNone/>
            </a:pPr>
            <a:r>
              <a:rPr lang="nl-NL" dirty="0">
                <a:solidFill>
                  <a:srgbClr val="222222"/>
                </a:solidFill>
              </a:rPr>
              <a:t>Zin, reden, waarde, iets betekenen. 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59D94429-D1B4-4222-A333-CE1F1790B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9" y="2422602"/>
            <a:ext cx="2763790" cy="1727368"/>
          </a:xfrm>
          <a:prstGeom prst="rect">
            <a:avLst/>
          </a:prstGeom>
        </p:spPr>
      </p:pic>
      <p:pic>
        <p:nvPicPr>
          <p:cNvPr id="1026" name="Picture 2" descr="bol.com | Ikigai, Héctor Garcia | 9789022578452 | Boeken">
            <a:extLst>
              <a:ext uri="{FF2B5EF4-FFF2-40B4-BE49-F238E27FC236}">
                <a16:creationId xmlns="" xmlns:a16="http://schemas.microsoft.com/office/drawing/2014/main" id="{C369F135-B072-4403-BBA0-2CE7FA31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053" y="4149970"/>
            <a:ext cx="1335254" cy="2064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762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DFE7FFE-ABD0-485A-BD0D-B2F51786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B80882C-3282-4683-A8FC-BC0A4170D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Gebalanceerd </a:t>
            </a:r>
            <a:r>
              <a:rPr lang="nl-NL" dirty="0" err="1"/>
              <a:t>Mediteraan</a:t>
            </a:r>
            <a:r>
              <a:rPr lang="nl-NL" dirty="0"/>
              <a:t> dieet. 1,0-1,2 g/kg/dag proteïne, met minstens 25-30 g per maaltijd. </a:t>
            </a:r>
          </a:p>
          <a:p>
            <a:pPr marL="0" indent="0">
              <a:buNone/>
            </a:pPr>
            <a:r>
              <a:rPr lang="nl-NL" dirty="0"/>
              <a:t>- Eiwit</a:t>
            </a:r>
            <a:r>
              <a:rPr lang="nl-NL" dirty="0">
                <a:sym typeface="Wingdings" panose="05000000000000000000" pitchFamily="2" charset="2"/>
              </a:rPr>
              <a:t> aminozuur spieraanmaak stimulator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/>
              <a:t>800-2000 IU vitamine 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 Je bent wat je eet!</a:t>
            </a:r>
          </a:p>
          <a:p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="" xmlns:a16="http://schemas.microsoft.com/office/drawing/2014/main" id="{DFC2A86C-8CCE-4CA5-90E7-08ADB8C7A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3936335"/>
              </p:ext>
            </p:extLst>
          </p:nvPr>
        </p:nvGraphicFramePr>
        <p:xfrm>
          <a:off x="1097280" y="3857414"/>
          <a:ext cx="404456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20">
                  <a:extLst>
                    <a:ext uri="{9D8B030D-6E8A-4147-A177-3AD203B41FA5}">
                      <a16:colId xmlns="" xmlns:a16="http://schemas.microsoft.com/office/drawing/2014/main" val="3947158431"/>
                    </a:ext>
                  </a:extLst>
                </a:gridCol>
                <a:gridCol w="2093843">
                  <a:extLst>
                    <a:ext uri="{9D8B030D-6E8A-4147-A177-3AD203B41FA5}">
                      <a16:colId xmlns="" xmlns:a16="http://schemas.microsoft.com/office/drawing/2014/main" val="2439471616"/>
                    </a:ext>
                  </a:extLst>
                </a:gridCol>
              </a:tblGrid>
              <a:tr h="260331">
                <a:tc gridSpan="2"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Eiwitten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619433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Bonen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2753577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Zuivel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Noten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044455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Vlees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Peulvruchten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461433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Soja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3932263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="" xmlns:a16="http://schemas.microsoft.com/office/drawing/2014/main" id="{1CE2A2C7-9F0E-46F2-BB96-14BFC795F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6276804"/>
              </p:ext>
            </p:extLst>
          </p:nvPr>
        </p:nvGraphicFramePr>
        <p:xfrm>
          <a:off x="6907542" y="3857414"/>
          <a:ext cx="404456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563">
                  <a:extLst>
                    <a:ext uri="{9D8B030D-6E8A-4147-A177-3AD203B41FA5}">
                      <a16:colId xmlns="" xmlns:a16="http://schemas.microsoft.com/office/drawing/2014/main" val="3947158431"/>
                    </a:ext>
                  </a:extLst>
                </a:gridCol>
              </a:tblGrid>
              <a:tr h="260331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Vitamine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619433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Zonlicht!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2753577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Vette vis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044455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Vlees en eieren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461433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Toegevoegd aan halvarine, margarine en bak- en braadproducten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393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607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A8EDE9B-466A-4014-ADEA-2116BBE7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Beweging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396F3A5-11A7-451D-A024-12726010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/>
              <a:t>Spiercontractie stimuleert spieraanmaak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Fysieke inspanning maakt u gevoelig voor de aminozuren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 Thuis, seniorenclub, sportclub, fitness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Nederlandse Norm Gezond Bewegen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Uitdagend &amp; inspirerend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Groepsverband / sociale component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Stimuleringsproject 50+: hoe staat ik er voor en welke mogelijkheden zijn er!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74996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FF7CF7D-D3BE-496C-8B56-F3C00BE6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Verdergaande problematiek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830A187-8232-4029-A0B4-D74DA194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- Combibehandeling fysiotherapeut &amp; diëtist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Screening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Diagnostiek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Behandeling 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81842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04C763-1069-4F32-A9F2-17C61C1D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Jasper Huberts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C59F53A-C082-4C27-8293-D62FF9967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Geriatriefysiotherapeut Fysiotherapie Boonstra &amp; Mulders (gezondheidscentrum Op de Paap)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Bestuurslid Nederlandse Vereniging voor Fysiotherapie in de Geriatrie (NVFG)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Betrokkenheid master geriatrie: Hogeschool Utrecht, </a:t>
            </a:r>
            <a:r>
              <a:rPr lang="nl-NL" dirty="0" err="1"/>
              <a:t>Avans</a:t>
            </a:r>
            <a:r>
              <a:rPr lang="nl-NL" dirty="0"/>
              <a:t>+ Breda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099DC304-09EF-422F-8F07-D9F3B648B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35" y="3221542"/>
            <a:ext cx="4108173" cy="3084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9774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4C2ED2A-6227-45C7-BD13-C09D4E8B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fysiotherapeut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F414772-66E3-468B-9B04-7ACB9E09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2-3x/week krachttraining, 2 maanden, verdere voorwaarden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Uiteindelijk tot 170% krachtstoename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Toename van wandelcapaciteit, opstaan uit een stoel, welzijn en afname van vermoeidheid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Binnen 30 minuten na de training eiwitrijk drankje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Na het stoppen van training houdt de winst nog 12 weken aan. Daarna is 1x/week onderhoud noodzakelijk. Dagelijkse activiteiten zijn hiervoor onvoldoende intensief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098341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6F0F1D-C370-486E-8D86-5E04E9D1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diëtist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48602FE-8330-48A7-B30E-D181D0A66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Dieetanamnese &amp; dieetadvies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Eiwit &amp; vitamine 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Indien dit niet met voeding kan worden bereikt zijn voedingssupplementen een goed alternatief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803128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46C0F53-9F5F-4671-8231-EF93533C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Thuis 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7280804-4DC9-40D0-AA59-D49DEBBCF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Samen oefenen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Op vaste momenten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Kies niet altijd de makkelijkste weg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Koppelen aan vaste activiteiten</a:t>
            </a:r>
          </a:p>
          <a:p>
            <a:pPr>
              <a:buFontTx/>
              <a:buChar char="-"/>
            </a:pPr>
            <a:r>
              <a:rPr lang="nl-NL" dirty="0"/>
              <a:t>Bezoek bij de voordeur uitzwaaien &amp; tanden poetsen op één been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="" xmlns:a16="http://schemas.microsoft.com/office/drawing/2014/main" id="{0E05C382-E31D-45E9-B9E7-82BBFEB37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66" y="4015457"/>
            <a:ext cx="2293475" cy="23172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6D37CBC0-13DB-4B7E-937E-4542F2165D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6398" y="4000888"/>
            <a:ext cx="2370686" cy="2317240"/>
          </a:xfrm>
          <a:prstGeom prst="rect">
            <a:avLst/>
          </a:prstGeom>
        </p:spPr>
      </p:pic>
      <p:pic>
        <p:nvPicPr>
          <p:cNvPr id="6" name="Tijdelijke aanduiding voor inhoud 4">
            <a:extLst>
              <a:ext uri="{FF2B5EF4-FFF2-40B4-BE49-F238E27FC236}">
                <a16:creationId xmlns="" xmlns:a16="http://schemas.microsoft.com/office/drawing/2014/main" id="{F667C858-951D-44D8-9D29-C3D3E9410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84" y="4000887"/>
            <a:ext cx="2896765" cy="2346380"/>
          </a:xfrm>
          <a:prstGeom prst="rect">
            <a:avLst/>
          </a:prstGeom>
        </p:spPr>
      </p:pic>
      <p:pic>
        <p:nvPicPr>
          <p:cNvPr id="7" name="Tijdelijke aanduiding voor inhoud 4">
            <a:extLst>
              <a:ext uri="{FF2B5EF4-FFF2-40B4-BE49-F238E27FC236}">
                <a16:creationId xmlns="" xmlns:a16="http://schemas.microsoft.com/office/drawing/2014/main" id="{CFB64343-D15E-4633-B36D-ADE82CEFF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4094732"/>
            <a:ext cx="3545614" cy="2223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152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3EBE733-E4CC-4F43-8561-7EFE1C68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C2C57D68-94F5-43DF-866A-8CE14FA4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Voeding &amp; bewegen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Voorkomen is beter dan genezen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Wees kritisch op je eigen gezondheid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Zoek uitdaging / inspiratie</a:t>
            </a:r>
            <a:r>
              <a:rPr lang="nl-NL" dirty="0">
                <a:sym typeface="Wingdings" panose="05000000000000000000" pitchFamily="2" charset="2"/>
              </a:rPr>
              <a:t> wat motiveert je 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Laat je waar nodig informeren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3976E43F-6E31-438F-8F04-3818945E5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18" y="2166105"/>
            <a:ext cx="4902559" cy="3382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9027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9446E7-B66B-4BA3-9485-3B3A2E6D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Het is nooit te laat om spiermassa te kweken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2458200-CDEE-4AC3-A3CC-17D86BC13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FD54A4A2-7F98-4758-9E77-34D726217E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280" y="2256551"/>
            <a:ext cx="4876800" cy="2743200"/>
          </a:xfrm>
          <a:prstGeom prst="rect">
            <a:avLst/>
          </a:prstGeom>
        </p:spPr>
      </p:pic>
      <p:pic>
        <p:nvPicPr>
          <p:cNvPr id="5" name="Tijdelijke aanduiding voor inhoud 6">
            <a:extLst>
              <a:ext uri="{FF2B5EF4-FFF2-40B4-BE49-F238E27FC236}">
                <a16:creationId xmlns="" xmlns:a16="http://schemas.microsoft.com/office/drawing/2014/main" id="{FD3304E2-C5EB-42DB-BEDF-802952582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5" y="2248606"/>
            <a:ext cx="4124577" cy="2751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201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5DB971B-F338-46DA-BD83-6357D12C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ED23B88-FF2D-4A70-B2A6-EB9A38A3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Verkrijgbaarheid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243480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233D136-C6C2-43F0-8E32-F048C572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CA0C900-2F16-4B93-85E7-AC6C224DD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Hand omhoog: stelling juist</a:t>
            </a:r>
          </a:p>
          <a:p>
            <a:r>
              <a:rPr lang="nl-NL" dirty="0"/>
              <a:t>Hand omlaag: stelling onjuist</a:t>
            </a:r>
          </a:p>
        </p:txBody>
      </p:sp>
    </p:spTree>
    <p:extLst>
      <p:ext uri="{BB962C8B-B14F-4D97-AF65-F5344CB8AC3E}">
        <p14:creationId xmlns="" xmlns:p14="http://schemas.microsoft.com/office/powerpoint/2010/main" val="149372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E8449E1-DF60-47C1-92D3-FB1E804E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Stelling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C72D9FC-2A5E-440E-8237-C5F2305A6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4000" i="1" dirty="0"/>
          </a:p>
          <a:p>
            <a:endParaRPr lang="nl-NL" sz="4000" i="1" dirty="0"/>
          </a:p>
          <a:p>
            <a:pPr algn="ctr"/>
            <a:r>
              <a:rPr lang="nl-NL" sz="4000" i="1" dirty="0"/>
              <a:t>Leeftijd gerelateerde afbraak van spiermassa begint vanaf je 40</a:t>
            </a:r>
            <a:r>
              <a:rPr lang="nl-NL" sz="4000" i="1" baseline="30000" dirty="0"/>
              <a:t>e</a:t>
            </a:r>
            <a:r>
              <a:rPr lang="nl-NL" sz="4000" i="1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06537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B19C94F-92C6-4825-A5D1-071D880E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FEE9B38-E455-462D-849C-E69BE23B0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Ca. 1% spiermassaverlies per jaar vanaf je 25</a:t>
            </a:r>
            <a:r>
              <a:rPr lang="nl-NL" baseline="30000" dirty="0"/>
              <a:t>e</a:t>
            </a:r>
            <a:r>
              <a:rPr lang="nl-NL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Ca. 3% spiermassaverlies per jaar vanaf je 70</a:t>
            </a:r>
            <a:r>
              <a:rPr lang="nl-NL" baseline="30000" dirty="0"/>
              <a:t>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baseline="300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288DD6DE-A028-4B6A-AB1D-F6BD8CCA5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45" y="2486477"/>
            <a:ext cx="4902559" cy="3382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220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79E9BF2-0477-42C4-AB56-0BE9C77D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Stelling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63392CC-D657-4CF0-A3A3-84D7742A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4000" i="1" dirty="0"/>
          </a:p>
          <a:p>
            <a:pPr algn="ctr"/>
            <a:r>
              <a:rPr lang="nl-NL" sz="4000" i="1" dirty="0"/>
              <a:t>Twee weken bedrust kan al zorgen voor 10% spiermassaverlies.</a:t>
            </a:r>
          </a:p>
        </p:txBody>
      </p:sp>
    </p:spTree>
    <p:extLst>
      <p:ext uri="{BB962C8B-B14F-4D97-AF65-F5344CB8AC3E}">
        <p14:creationId xmlns="" xmlns:p14="http://schemas.microsoft.com/office/powerpoint/2010/main" val="79794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104E370-E5E0-477C-A72E-77CD9B15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Rust roest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2AD745B-7253-44AD-B120-88739F58B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Vroeger werd rust vaker geadviseerd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Door inactiviteit neemt je belastbaarheid af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2 weken bedrust: spiermassa afname 10-12 %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3 weken bedrust: fysieke conditie afname 27%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‘</a:t>
            </a:r>
            <a:r>
              <a:rPr lang="nl-NL" dirty="0" err="1"/>
              <a:t>Better</a:t>
            </a:r>
            <a:r>
              <a:rPr lang="nl-NL" dirty="0"/>
              <a:t> in, </a:t>
            </a:r>
            <a:r>
              <a:rPr lang="nl-NL" dirty="0" err="1"/>
              <a:t>better</a:t>
            </a:r>
            <a:r>
              <a:rPr lang="nl-NL" dirty="0"/>
              <a:t> out’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Beweegklimaat ziekenhuis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2E6BD6C7-ADF7-445C-B083-3481A369E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15" y="2964208"/>
            <a:ext cx="4658305" cy="2621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330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E1FBAA-6BD8-42E8-9E00-43DCC021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Stelling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AA5C6B5-D89A-4E58-9D0B-31C87574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nl-NL" sz="4000" i="1" dirty="0"/>
          </a:p>
          <a:p>
            <a:pPr algn="ctr"/>
            <a:r>
              <a:rPr lang="nl-NL" sz="4000" i="1" dirty="0"/>
              <a:t>Elke dag 20 minuten wandelen is voldoende om te voldoen aan de Nederlandse Norm Gezond Bewegen.</a:t>
            </a:r>
          </a:p>
        </p:txBody>
      </p:sp>
    </p:spTree>
    <p:extLst>
      <p:ext uri="{BB962C8B-B14F-4D97-AF65-F5344CB8AC3E}">
        <p14:creationId xmlns="" xmlns:p14="http://schemas.microsoft.com/office/powerpoint/2010/main" val="262825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8C9C18C-155F-425B-9537-B16925F1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Norm Gezond Bewegen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8555BD25-0D4D-4CB0-86D9-B80B951761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0226" y="1996758"/>
            <a:ext cx="7245467" cy="3721312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D1953E21-F00B-4720-9D6C-C40CC9A9C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813946037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1597</TotalTime>
  <Words>779</Words>
  <Application>Microsoft Office PowerPoint</Application>
  <PresentationFormat>Aangepast</PresentationFormat>
  <Paragraphs>144</Paragraphs>
  <Slides>25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Terugblik</vt:lpstr>
      <vt:lpstr>De kracht van spieren</vt:lpstr>
      <vt:lpstr>Jasper Huberts</vt:lpstr>
      <vt:lpstr>Stellingen</vt:lpstr>
      <vt:lpstr>Stelling 1</vt:lpstr>
      <vt:lpstr>Dia 5</vt:lpstr>
      <vt:lpstr>Stelling 2</vt:lpstr>
      <vt:lpstr>Rust roest</vt:lpstr>
      <vt:lpstr>Stelling 3</vt:lpstr>
      <vt:lpstr>Nederlandse Norm Gezond Bewegen </vt:lpstr>
      <vt:lpstr>Wat is matig of zwaar intensief? </vt:lpstr>
      <vt:lpstr>Voldoen we aan de beweegnorm?</vt:lpstr>
      <vt:lpstr>Spier</vt:lpstr>
      <vt:lpstr>Afbraak spiermassa</vt:lpstr>
      <vt:lpstr>Gevolgen van te weinig spierkracht</vt:lpstr>
      <vt:lpstr>Intermezzo</vt:lpstr>
      <vt:lpstr>Preventie</vt:lpstr>
      <vt:lpstr>Voeding</vt:lpstr>
      <vt:lpstr>Beweging</vt:lpstr>
      <vt:lpstr>Verdergaande problematiek</vt:lpstr>
      <vt:lpstr>Behandeling fysiotherapeut</vt:lpstr>
      <vt:lpstr>Behandeling diëtist</vt:lpstr>
      <vt:lpstr>Thuis oefenen</vt:lpstr>
      <vt:lpstr>Samenvatting</vt:lpstr>
      <vt:lpstr> Het is nooit te laat om spiermassa te kweken </vt:lpstr>
      <vt:lpstr>Vragen?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kracht van spieren</dc:title>
  <dc:creator>Jasper Huberts</dc:creator>
  <cp:lastModifiedBy>rent</cp:lastModifiedBy>
  <cp:revision>31</cp:revision>
  <dcterms:created xsi:type="dcterms:W3CDTF">2020-03-07T09:52:40Z</dcterms:created>
  <dcterms:modified xsi:type="dcterms:W3CDTF">2020-09-30T16:53:45Z</dcterms:modified>
</cp:coreProperties>
</file>